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70" r:id="rId4"/>
    <p:sldId id="272" r:id="rId5"/>
    <p:sldId id="273" r:id="rId6"/>
    <p:sldId id="274" r:id="rId7"/>
    <p:sldId id="275" r:id="rId8"/>
    <p:sldId id="276" r:id="rId9"/>
    <p:sldId id="278" r:id="rId10"/>
    <p:sldId id="277" r:id="rId11"/>
    <p:sldId id="279" r:id="rId12"/>
    <p:sldId id="280" r:id="rId13"/>
    <p:sldId id="281" r:id="rId14"/>
    <p:sldId id="282" r:id="rId15"/>
    <p:sldId id="283" r:id="rId16"/>
    <p:sldId id="258" r:id="rId17"/>
    <p:sldId id="271" r:id="rId18"/>
    <p:sldId id="259" r:id="rId19"/>
    <p:sldId id="261" r:id="rId20"/>
    <p:sldId id="268" r:id="rId21"/>
    <p:sldId id="262" r:id="rId22"/>
    <p:sldId id="263" r:id="rId23"/>
    <p:sldId id="264" r:id="rId24"/>
    <p:sldId id="266" r:id="rId25"/>
    <p:sldId id="267" r:id="rId26"/>
    <p:sldId id="269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8695"/>
  </p:normalViewPr>
  <p:slideViewPr>
    <p:cSldViewPr snapToGrid="0">
      <p:cViewPr varScale="1">
        <p:scale>
          <a:sx n="102" d="100"/>
          <a:sy n="102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AA801-8DA8-4F4F-BD92-D67120C6F64B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DC5FF-C343-46E0-AD82-CB5133534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77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0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7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73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282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DC5FF-C343-46E0-AD82-CB5133534B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73552-3E4E-45EC-89A4-594B82A89B38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80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AFEC-9841-4C14-8E47-3F4DA769241A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4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E7138-525C-419C-8D62-728ACBF07ECA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8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DFCD-6177-4411-9373-035F2E6E0BA7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8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B052-A897-415A-A6D3-13052C9CC294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1677-65D0-4F04-8EDD-783FF4812017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6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12D-7515-4561-9B34-55BB3666DFCA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33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39C49-31FB-4B3D-90DF-48CE1719B827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9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6193D-B419-425E-9EC1-82D22B32F658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35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CA81-5E74-4A02-B07B-E2B78901A25E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2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1C20-E4EF-47A1-B0AF-65A2862F262E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80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">
              <a:schemeClr val="bg1">
                <a:lumMod val="85000"/>
                <a:lumOff val="1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13E1D-F545-46D1-B1AF-4F9B04CAA3EF}" type="datetime1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E0A1-13B5-44A7-8D33-3FE64A6F33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874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9744D-3D0F-467B-9B73-C4820F67A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1163"/>
            <a:ext cx="9144000" cy="2387600"/>
          </a:xfrm>
        </p:spPr>
        <p:txBody>
          <a:bodyPr/>
          <a:lstStyle/>
          <a:p>
            <a:r>
              <a:rPr lang="en-US" altLang="zh-CN" dirty="0"/>
              <a:t>Learn something about </a:t>
            </a:r>
            <a:br>
              <a:rPr lang="en-US" altLang="zh-CN" dirty="0"/>
            </a:br>
            <a:r>
              <a:rPr lang="en-US" altLang="zh-CN" dirty="0">
                <a:solidFill>
                  <a:srgbClr val="FFFF00"/>
                </a:solidFill>
              </a:rPr>
              <a:t>Open cluster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53E50B-FCCC-4FF5-B8D7-869AEC62B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1634"/>
            <a:ext cx="9144000" cy="1655762"/>
          </a:xfrm>
        </p:spPr>
        <p:txBody>
          <a:bodyPr>
            <a:normAutofit fontScale="77500" lnSpcReduction="20000"/>
          </a:bodyPr>
          <a:lstStyle/>
          <a:p>
            <a:endParaRPr lang="en-US" altLang="zh-CN" dirty="0"/>
          </a:p>
          <a:p>
            <a:r>
              <a:rPr lang="zh-CN" altLang="en-US" dirty="0"/>
              <a:t>邱钰 </a:t>
            </a:r>
            <a:r>
              <a:rPr lang="en-US" altLang="zh-CN" dirty="0"/>
              <a:t>Yu </a:t>
            </a:r>
            <a:r>
              <a:rPr lang="en-US" altLang="zh-CN" dirty="0" err="1"/>
              <a:t>Qiu</a:t>
            </a:r>
            <a:endParaRPr lang="en-US" altLang="zh-CN" dirty="0"/>
          </a:p>
          <a:p>
            <a:r>
              <a:rPr lang="zh-CN" altLang="en-US" dirty="0"/>
              <a:t>庞宇萱 </a:t>
            </a:r>
            <a:r>
              <a:rPr lang="en-US" altLang="zh-CN" dirty="0" err="1"/>
              <a:t>YuXuan</a:t>
            </a:r>
            <a:r>
              <a:rPr lang="en-US" altLang="zh-CN" dirty="0"/>
              <a:t> Pang</a:t>
            </a:r>
          </a:p>
          <a:p>
            <a:r>
              <a:rPr lang="zh-CN" altLang="en-US" dirty="0"/>
              <a:t>潘志伟 </a:t>
            </a:r>
            <a:r>
              <a:rPr lang="en-US" altLang="zh-CN" dirty="0" err="1"/>
              <a:t>Zhiwei</a:t>
            </a:r>
            <a:r>
              <a:rPr lang="en-US" altLang="zh-CN" dirty="0"/>
              <a:t> Pan</a:t>
            </a:r>
          </a:p>
          <a:p>
            <a:fld id="{AD6482CF-E2BE-EF4E-8666-91DB0066661F}" type="datetime1">
              <a:rPr lang="en-US" altLang="zh-CN"/>
              <a:t>12/19/19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38A25D-9690-4986-96C3-F74CAE93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D2D1ED-D133-7A43-825A-817987F9F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851488-598C-1F47-A418-8A491651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484EF9-0B37-D84E-8BEB-9B8021D4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56A2A3-4DE9-3147-BF14-1D752124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200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03CE1-B8E1-0E4B-B601-AF683D3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B39C91-DD69-AB47-ACD0-20CF20B7EF1E}"/>
              </a:ext>
            </a:extLst>
          </p:cNvPr>
          <p:cNvSpPr/>
          <p:nvPr/>
        </p:nvSpPr>
        <p:spPr>
          <a:xfrm>
            <a:off x="1931269" y="136525"/>
            <a:ext cx="9827049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600" dirty="0"/>
              <a:t>Come back to the beginning: </a:t>
            </a:r>
          </a:p>
          <a:p>
            <a:r>
              <a:rPr lang="en-US" altLang="zh-CN" sz="2800" dirty="0"/>
              <a:t>——</a:t>
            </a:r>
            <a:r>
              <a:rPr lang="en" altLang="zh-CN" sz="2800" dirty="0"/>
              <a:t>how to select an </a:t>
            </a:r>
            <a:r>
              <a:rPr lang="en" altLang="zh-CN" sz="2800" dirty="0">
                <a:solidFill>
                  <a:srgbClr val="FFFF00"/>
                </a:solidFill>
              </a:rPr>
              <a:t>individual</a:t>
            </a:r>
            <a:r>
              <a:rPr lang="en" altLang="zh-CN" sz="2800" dirty="0"/>
              <a:t> OC?</a:t>
            </a:r>
          </a:p>
          <a:p>
            <a:r>
              <a:rPr lang="en-US" altLang="zh-CN" sz="2800" dirty="0"/>
              <a:t>——</a:t>
            </a:r>
            <a:r>
              <a:rPr lang="en" altLang="zh-CN" sz="2800" dirty="0"/>
              <a:t>What are the </a:t>
            </a:r>
            <a:r>
              <a:rPr lang="en" altLang="zh-CN" sz="2800" dirty="0">
                <a:solidFill>
                  <a:srgbClr val="FFFF00"/>
                </a:solidFill>
              </a:rPr>
              <a:t>good characteristics </a:t>
            </a:r>
            <a:r>
              <a:rPr lang="en" altLang="zh-CN" sz="2800" dirty="0"/>
              <a:t>for OC </a:t>
            </a:r>
            <a:r>
              <a:rPr lang="en" altLang="zh-CN" sz="2800" dirty="0">
                <a:solidFill>
                  <a:srgbClr val="FFFF00"/>
                </a:solidFill>
              </a:rPr>
              <a:t>visual identification</a:t>
            </a:r>
            <a:r>
              <a:rPr lang="en" altLang="zh-CN" sz="2800" dirty="0"/>
              <a:t>?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605DC7-DE1F-B149-B563-8F28A6288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814890"/>
            <a:ext cx="12179300" cy="46482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FA7B83-3563-EF4D-BC43-E6EB8C9473DD}"/>
              </a:ext>
            </a:extLst>
          </p:cNvPr>
          <p:cNvSpPr/>
          <p:nvPr/>
        </p:nvSpPr>
        <p:spPr>
          <a:xfrm>
            <a:off x="5147558" y="648866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latin typeface="Helvetica" pitchFamily="2" charset="0"/>
              </a:rPr>
              <a:t>Melotte</a:t>
            </a:r>
            <a:r>
              <a:rPr lang="en" altLang="zh-CN" dirty="0">
                <a:latin typeface="Helvetica" pitchFamily="2" charset="0"/>
              </a:rPr>
              <a:t> 22</a:t>
            </a:r>
            <a:endParaRPr lang="en" altLang="zh-CN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C53BD6-2148-AB48-882A-E0111025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977C5-758F-9C48-A931-A0655400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3413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FC93D8-85A5-944C-91CF-193C658F5E45}"/>
              </a:ext>
            </a:extLst>
          </p:cNvPr>
          <p:cNvSpPr/>
          <p:nvPr/>
        </p:nvSpPr>
        <p:spPr>
          <a:xfrm>
            <a:off x="7201006" y="952956"/>
            <a:ext cx="42206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600" dirty="0"/>
              <a:t>Good characteristics: </a:t>
            </a:r>
          </a:p>
          <a:p>
            <a:pPr algn="ctr"/>
            <a:r>
              <a:rPr lang="en" altLang="zh-CN" sz="3600" dirty="0">
                <a:solidFill>
                  <a:srgbClr val="FFFF00"/>
                </a:solidFill>
              </a:rPr>
              <a:t>large parallax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300AFD-3BE3-9245-964C-FA15CE3A698F}"/>
              </a:ext>
            </a:extLst>
          </p:cNvPr>
          <p:cNvSpPr/>
          <p:nvPr/>
        </p:nvSpPr>
        <p:spPr>
          <a:xfrm>
            <a:off x="7201006" y="3585760"/>
            <a:ext cx="48595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Small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different central location</a:t>
            </a:r>
          </a:p>
          <a:p>
            <a:r>
              <a:rPr lang="en" altLang="zh-CN" sz="3200" dirty="0"/>
              <a:t>      of parallax 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4788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7E85D-C2B1-F34E-A85B-90C0A0A3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55B0FC-7AEB-B74E-863E-FDD1EDC4F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3" y="0"/>
            <a:ext cx="12107503" cy="49364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AF248A-2AD6-3943-A402-5DF71D8D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602466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EEC9B9-1E56-164F-8199-3FF6A5728D0A}"/>
              </a:ext>
            </a:extLst>
          </p:cNvPr>
          <p:cNvSpPr/>
          <p:nvPr/>
        </p:nvSpPr>
        <p:spPr>
          <a:xfrm>
            <a:off x="7692024" y="52970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dirty="0"/>
              <a:t>Bad characteristics: </a:t>
            </a:r>
          </a:p>
          <a:p>
            <a:r>
              <a:rPr lang="en" altLang="zh-CN" sz="2400" dirty="0">
                <a:solidFill>
                  <a:srgbClr val="FFFF00"/>
                </a:solidFill>
              </a:rPr>
              <a:t>similar proper motion distribution</a:t>
            </a:r>
          </a:p>
          <a:p>
            <a:r>
              <a:rPr lang="en" altLang="zh-CN" sz="2400" dirty="0">
                <a:solidFill>
                  <a:srgbClr val="FFFF00"/>
                </a:solidFill>
              </a:rPr>
              <a:t>With field stars (background noise)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4286BA-4F74-434B-9E56-B56931D2AC3A}"/>
              </a:ext>
            </a:extLst>
          </p:cNvPr>
          <p:cNvSpPr/>
          <p:nvPr/>
        </p:nvSpPr>
        <p:spPr>
          <a:xfrm>
            <a:off x="10770295" y="4936430"/>
            <a:ext cx="1274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 err="1"/>
              <a:t>Tadross</a:t>
            </a:r>
            <a:r>
              <a:rPr lang="en" altLang="zh-CN" sz="16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06149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FD9D6E-2A9F-1844-840F-D537B0CB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22F76E-C892-E449-B8AA-87773FD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296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F87726-9B84-B94C-9E58-13F47E2756EE}"/>
              </a:ext>
            </a:extLst>
          </p:cNvPr>
          <p:cNvSpPr/>
          <p:nvPr/>
        </p:nvSpPr>
        <p:spPr>
          <a:xfrm>
            <a:off x="8521875" y="166534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4000" dirty="0">
                <a:solidFill>
                  <a:srgbClr val="FFFF00"/>
                </a:solidFill>
              </a:rPr>
              <a:t>More is better!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3746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DF789-537F-D54A-A9B4-5AF4C7BEC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58" y="176462"/>
            <a:ext cx="10515600" cy="1183775"/>
          </a:xfrm>
        </p:spPr>
        <p:txBody>
          <a:bodyPr/>
          <a:lstStyle/>
          <a:p>
            <a:r>
              <a:rPr kumimoji="1" lang="en-US" altLang="zh-CN" dirty="0"/>
              <a:t>Brief Summary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4B8454-1296-0448-B157-074E40AB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549" y="1819813"/>
            <a:ext cx="11236890" cy="471909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3200" dirty="0"/>
              <a:t>Fail to write a pipeline for OC selection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3200" dirty="0"/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3200" dirty="0"/>
              <a:t>Good characteristics: large parallax, different distribution from background, many members</a:t>
            </a:r>
          </a:p>
          <a:p>
            <a:pPr marL="342900" indent="-342900">
              <a:buFont typeface="Wingdings" pitchFamily="2" charset="2"/>
              <a:buChar char="ü"/>
            </a:pPr>
            <a:endParaRPr kumimoji="1" lang="en-US" altLang="zh-CN" sz="3200" dirty="0"/>
          </a:p>
          <a:p>
            <a:pPr marL="342900" indent="-342900">
              <a:buFont typeface="Wingdings" pitchFamily="2" charset="2"/>
              <a:buChar char="ü"/>
            </a:pPr>
            <a:r>
              <a:rPr kumimoji="1" lang="en-US" altLang="zh-CN" sz="3200" dirty="0"/>
              <a:t>Provide some insight on future selection::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More precise observation than Gaia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Add radial velocity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Be careful about the pipeline result in some cases.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CN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222BBD-D582-A743-BF72-F5B064C5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2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AE95E-DABC-4514-95F4-C5043A66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Mass and Age Determination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37E73-C38F-4969-8DAF-94CCBC437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CMD Fitting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35637-72A2-4BBF-A7D8-2E2C9190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671DAFBC-7095-3E49-AFC5-570F9A009479}"/>
              </a:ext>
            </a:extLst>
          </p:cNvPr>
          <p:cNvSpPr txBox="1"/>
          <p:nvPr/>
        </p:nvSpPr>
        <p:spPr>
          <a:xfrm>
            <a:off x="7234903" y="5530503"/>
            <a:ext cx="275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/>
              <a:t>Yuxuan</a:t>
            </a:r>
            <a:r>
              <a:rPr lang="en-US" altLang="zh-CN" sz="2400" dirty="0"/>
              <a:t> Pang </a:t>
            </a:r>
            <a:r>
              <a:rPr lang="zh-CN" altLang="en-US" sz="2400" dirty="0"/>
              <a:t>庞宇萱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375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A04D4A-B966-8F4B-889E-E6ED08EE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3662D1-A1FF-BC4F-9FEF-1E576554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9" y="768350"/>
            <a:ext cx="6501821" cy="51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C6612-4905-41BB-9A7F-3AFBD308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limitation of CMD fitting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9E3C32F-036F-4112-898A-FDCCB8B5C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58" y="1418811"/>
            <a:ext cx="9575884" cy="520941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94F99-EF77-492C-9139-8B0EADCE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8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C6612-4905-41BB-9A7F-3AFBD308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redden 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94F99-EF77-492C-9139-8B0EADCE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B2DCDCB-6295-480F-A0C3-425AFE68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17" y="1510230"/>
            <a:ext cx="9723565" cy="4982645"/>
          </a:xfrm>
        </p:spPr>
      </p:pic>
    </p:spTree>
    <p:extLst>
      <p:ext uri="{BB962C8B-B14F-4D97-AF65-F5344CB8AC3E}">
        <p14:creationId xmlns:p14="http://schemas.microsoft.com/office/powerpoint/2010/main" val="81144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35637-72A2-4BBF-A7D8-2E2C9190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071392-0BFC-6F45-8BF4-5AD5A3110D45}"/>
              </a:ext>
            </a:extLst>
          </p:cNvPr>
          <p:cNvSpPr/>
          <p:nvPr/>
        </p:nvSpPr>
        <p:spPr>
          <a:xfrm>
            <a:off x="2115104" y="254907"/>
            <a:ext cx="89203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/>
              <a:t>Introduction: open cluster (OC)</a:t>
            </a:r>
            <a:endParaRPr lang="zh-CN" altLang="en-US" sz="5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4C8F0D-5BC4-CB4E-8A38-A866EA01892B}"/>
              </a:ext>
            </a:extLst>
          </p:cNvPr>
          <p:cNvSpPr/>
          <p:nvPr/>
        </p:nvSpPr>
        <p:spPr>
          <a:xfrm>
            <a:off x="6719567" y="2510854"/>
            <a:ext cx="695903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NimbusRomNo9L-Regu"/>
              </a:rPr>
              <a:t>What is OC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latin typeface="NimbusRomNo9L-Regu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Disk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Young: million years old to billion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Same age &amp; </a:t>
            </a:r>
            <a:r>
              <a:rPr lang="en-US" altLang="zh-CN" sz="2800" dirty="0" err="1">
                <a:latin typeface="NimbusRomNo9L-Regu"/>
              </a:rPr>
              <a:t>metallicty</a:t>
            </a:r>
            <a:r>
              <a:rPr lang="en-US" altLang="zh-CN" sz="2800" dirty="0">
                <a:latin typeface="NimbusRomNo9L-Regu"/>
              </a:rPr>
              <a:t> </a:t>
            </a:r>
          </a:p>
          <a:p>
            <a:r>
              <a:rPr lang="en-US" altLang="zh-CN" sz="2800" dirty="0">
                <a:latin typeface="NimbusRomNo9L-Regu"/>
              </a:rPr>
              <a:t>                       &amp; same gas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NimbusRomNo9L-Regu"/>
            </a:endParaRPr>
          </a:p>
          <a:p>
            <a:endParaRPr lang="en-US" altLang="zh-CN" sz="2000" dirty="0">
              <a:latin typeface="NimbusRomNo9L-Regu"/>
            </a:endParaRPr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BD9B93B-1682-1848-AF65-18213637E0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8"/>
          <a:stretch/>
        </p:blipFill>
        <p:spPr>
          <a:xfrm>
            <a:off x="302986" y="1720850"/>
            <a:ext cx="6185720" cy="4635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41FDA71-3C9E-DC4E-86D4-9BC204D51EB5}"/>
              </a:ext>
            </a:extLst>
          </p:cNvPr>
          <p:cNvSpPr/>
          <p:nvPr/>
        </p:nvSpPr>
        <p:spPr>
          <a:xfrm>
            <a:off x="1854222" y="6418427"/>
            <a:ext cx="201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NimbusRomNo9L-Regu"/>
              </a:rPr>
              <a:t>Image Credit: NASA</a:t>
            </a:r>
            <a:endParaRPr lang="zh-CN" altLang="en-US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3295251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2E6C5-DD57-4A2B-AFAE-D91F922F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Lists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C738EE-4395-402A-93CB-01A033712A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3200" dirty="0"/>
              <a:t>Gaia data</a:t>
            </a:r>
          </a:p>
          <a:p>
            <a:endParaRPr lang="en-US" altLang="zh-CN" sz="3200" dirty="0"/>
          </a:p>
          <a:p>
            <a:r>
              <a:rPr lang="en-US" altLang="zh-CN" sz="3200" dirty="0"/>
              <a:t>Gaudin 2018</a:t>
            </a:r>
          </a:p>
          <a:p>
            <a:endParaRPr lang="en-US" altLang="zh-CN" sz="3200" dirty="0"/>
          </a:p>
          <a:p>
            <a:r>
              <a:rPr lang="en-US" altLang="zh-CN" sz="3200" dirty="0" err="1"/>
              <a:t>Bossini</a:t>
            </a:r>
            <a:r>
              <a:rPr lang="en-US" altLang="zh-CN" sz="3200" dirty="0"/>
              <a:t> 2019</a:t>
            </a:r>
          </a:p>
          <a:p>
            <a:endParaRPr lang="en-US" altLang="zh-CN" sz="3200" dirty="0"/>
          </a:p>
          <a:p>
            <a:r>
              <a:rPr lang="en-US" altLang="zh-CN" sz="3200" dirty="0"/>
              <a:t>Bailer-Jones 2018</a:t>
            </a:r>
            <a:endParaRPr lang="zh-CN" altLang="en-US" sz="32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A85EA7-0BE3-432D-8983-29642A47E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12363" y="1822450"/>
            <a:ext cx="6657392" cy="43513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Extinction</a:t>
            </a:r>
          </a:p>
          <a:p>
            <a:endParaRPr lang="en-US" altLang="zh-CN" sz="3200" dirty="0"/>
          </a:p>
          <a:p>
            <a:r>
              <a:rPr lang="en-US" altLang="zh-CN" sz="3200" dirty="0"/>
              <a:t>Members of 1229 OCs</a:t>
            </a:r>
          </a:p>
          <a:p>
            <a:endParaRPr lang="en-US" altLang="zh-CN" sz="3200" dirty="0"/>
          </a:p>
          <a:p>
            <a:r>
              <a:rPr lang="en-US" altLang="zh-CN" sz="3200" dirty="0"/>
              <a:t>269 OCs, nearly half have metallicity</a:t>
            </a:r>
          </a:p>
          <a:p>
            <a:endParaRPr lang="en-US" altLang="zh-CN" sz="3200" dirty="0"/>
          </a:p>
          <a:p>
            <a:r>
              <a:rPr lang="en-US" altLang="zh-CN" sz="3200" dirty="0"/>
              <a:t>Distance of Gaia stars</a:t>
            </a:r>
          </a:p>
          <a:p>
            <a:endParaRPr lang="en-US" altLang="zh-CN" sz="32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CE046-B252-40BA-A71D-53367A95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68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71520-F89B-4FD2-AC0C-B1357FB3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Fitting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3F555-A4FE-46B7-815E-5788E0EB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8992" cy="43513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Key data</a:t>
            </a:r>
          </a:p>
          <a:p>
            <a:endParaRPr lang="en-US" altLang="zh-CN" sz="3600" dirty="0"/>
          </a:p>
          <a:p>
            <a:endParaRPr lang="en-US" altLang="zh-CN" sz="3600" dirty="0"/>
          </a:p>
          <a:p>
            <a:r>
              <a:rPr lang="en-US" altLang="zh-CN" sz="3600" dirty="0"/>
              <a:t>Red Giant branch</a:t>
            </a:r>
          </a:p>
          <a:p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E0DD20-BE25-41E5-B155-72A12B50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A42258-ED94-40DD-9D7A-75D99BBFA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95" y="0"/>
            <a:ext cx="5973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8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7E202-44AF-45BC-AB04-618AE117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 Distribution of 200+ OCs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8401B53-80C1-4FBE-80C4-63B344C65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5"/>
          <a:stretch/>
        </p:blipFill>
        <p:spPr>
          <a:xfrm>
            <a:off x="2712018" y="1366165"/>
            <a:ext cx="6767963" cy="53553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A599D9-B44E-4440-BCDA-320D4D0D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30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2393A-F93F-4245-B3A9-1E12570F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Age and Mass Distribution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1D1A8AE-EEB4-4DE7-97E5-E1587E5F7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91" y="1585812"/>
            <a:ext cx="9012817" cy="490706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22F678-7D7E-44FC-A596-C6262954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038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F2645-1602-424D-8448-12BFBD38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Discussion-Strange OCs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1B4299-C2CC-47C1-83E8-4C971AC9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C0D716D-4E78-4D05-821D-1DB0C19B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63" y="1442593"/>
            <a:ext cx="9248274" cy="5278882"/>
          </a:xfrm>
        </p:spPr>
      </p:pic>
    </p:spTree>
    <p:extLst>
      <p:ext uri="{BB962C8B-B14F-4D97-AF65-F5344CB8AC3E}">
        <p14:creationId xmlns:p14="http://schemas.microsoft.com/office/powerpoint/2010/main" val="154674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BD571-AE9D-4149-B6C1-73A697A6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C92BC4-CC76-42C8-B3B3-037152A73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Fitting model (D. </a:t>
            </a:r>
            <a:r>
              <a:rPr lang="en-US" altLang="zh-CN" sz="3200" dirty="0" err="1"/>
              <a:t>Bossini</a:t>
            </a:r>
            <a:r>
              <a:rPr lang="en-US" altLang="zh-CN" sz="3200" dirty="0"/>
              <a:t> et al. 2019)</a:t>
            </a:r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CMD + stellar bolometric corrections model (YBC)</a:t>
            </a:r>
          </a:p>
          <a:p>
            <a:pPr marL="0" indent="0">
              <a:buNone/>
            </a:pPr>
            <a:r>
              <a:rPr lang="en-US" altLang="zh-CN" sz="3200" dirty="0"/>
              <a:t>(Yang Chen  et al. 2019)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E4836A-219D-402A-BF14-0742FE98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742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AE95E-DABC-4514-95F4-C5043A66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37E73-C38F-4969-8DAF-94CCBC437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35637-72A2-4BBF-A7D8-2E2C9190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1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F2645-1602-424D-8448-12BFBD38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Discussion-Key Data Selection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C2FEBBA-A13B-40EB-AD62-2FCBC0B01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66" y="1514761"/>
            <a:ext cx="9077067" cy="484158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1B4299-C2CC-47C1-83E8-4C971AC9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27</a:t>
            </a:fld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AA79E13-9D14-48F1-9527-5D4A772F902D}"/>
              </a:ext>
            </a:extLst>
          </p:cNvPr>
          <p:cNvCxnSpPr>
            <a:cxnSpLocks/>
          </p:cNvCxnSpPr>
          <p:nvPr/>
        </p:nvCxnSpPr>
        <p:spPr>
          <a:xfrm>
            <a:off x="2080727" y="3686981"/>
            <a:ext cx="40868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BBFC6FA-E49B-447F-B7A2-B93657E94090}"/>
              </a:ext>
            </a:extLst>
          </p:cNvPr>
          <p:cNvCxnSpPr>
            <a:cxnSpLocks/>
          </p:cNvCxnSpPr>
          <p:nvPr/>
        </p:nvCxnSpPr>
        <p:spPr>
          <a:xfrm>
            <a:off x="6403911" y="3686981"/>
            <a:ext cx="40836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12285D-EA3D-3441-81A5-EFFDF400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27812D-3937-C841-BA3B-E9F8B8A7631D}"/>
              </a:ext>
            </a:extLst>
          </p:cNvPr>
          <p:cNvSpPr/>
          <p:nvPr/>
        </p:nvSpPr>
        <p:spPr>
          <a:xfrm>
            <a:off x="3886200" y="226080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400" dirty="0">
                <a:latin typeface="NimbusRomNo9L-Regu"/>
              </a:rPr>
              <a:t>Why do we study OC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NimbusRomNo9L-Regu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ED062E-E97C-0940-8FBF-5EE17F31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930" y="1272519"/>
            <a:ext cx="4042770" cy="36638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E82DF5-A498-CC44-86E5-38BC49096DA4}"/>
              </a:ext>
            </a:extLst>
          </p:cNvPr>
          <p:cNvSpPr/>
          <p:nvPr/>
        </p:nvSpPr>
        <p:spPr>
          <a:xfrm>
            <a:off x="939800" y="558548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Milky Way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Evolution of Galactic disk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0AE561-4340-D24D-900C-63BC86EF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272520"/>
            <a:ext cx="4271372" cy="36573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E82DF5-A498-CC44-86E5-38BC49096DA4}"/>
              </a:ext>
            </a:extLst>
          </p:cNvPr>
          <p:cNvSpPr/>
          <p:nvPr/>
        </p:nvSpPr>
        <p:spPr>
          <a:xfrm>
            <a:off x="7145930" y="580092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NimbusRomNo9L-Regu"/>
              </a:rPr>
              <a:t>Open cluster evolution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D55CE4-973A-0347-B418-FB5FAB8094BD}"/>
              </a:ext>
            </a:extLst>
          </p:cNvPr>
          <p:cNvSpPr/>
          <p:nvPr/>
        </p:nvSpPr>
        <p:spPr>
          <a:xfrm>
            <a:off x="1620962" y="4936368"/>
            <a:ext cx="2939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latin typeface="NimbusRomNo9L-Regu"/>
              </a:rPr>
              <a:t>Image credit: University of Cambridge</a:t>
            </a:r>
            <a:endParaRPr lang="zh-CN" altLang="en-US" sz="1400" dirty="0">
              <a:latin typeface="NimbusRomNo9L-Regu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1FDA71-3C9E-DC4E-86D4-9BC204D51EB5}"/>
              </a:ext>
            </a:extLst>
          </p:cNvPr>
          <p:cNvSpPr/>
          <p:nvPr/>
        </p:nvSpPr>
        <p:spPr>
          <a:xfrm>
            <a:off x="8159763" y="4999313"/>
            <a:ext cx="160774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400" dirty="0">
                <a:latin typeface="NimbusRomNo9L-Regu"/>
              </a:rPr>
              <a:t>Image Credit: NASA</a:t>
            </a:r>
            <a:endParaRPr lang="zh-CN" altLang="en-US" sz="1400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40814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899FF9-301E-2E4B-B634-C77378B5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27812D-3937-C841-BA3B-E9F8B8A7631D}"/>
              </a:ext>
            </a:extLst>
          </p:cNvPr>
          <p:cNvSpPr/>
          <p:nvPr/>
        </p:nvSpPr>
        <p:spPr>
          <a:xfrm>
            <a:off x="3886200" y="68328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NimbusRomNo9L-Regu"/>
              </a:rPr>
              <a:t>How do we study OC ?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EA8AE3-542B-D14E-99AC-96C03B042345}"/>
              </a:ext>
            </a:extLst>
          </p:cNvPr>
          <p:cNvSpPr/>
          <p:nvPr/>
        </p:nvSpPr>
        <p:spPr>
          <a:xfrm>
            <a:off x="267709" y="2373411"/>
            <a:ext cx="6492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NimbusRomNo9L-Regu"/>
              </a:rPr>
              <a:t>Evolution-&gt; </a:t>
            </a:r>
            <a:r>
              <a:rPr lang="en-US" altLang="zh-CN" sz="3200" dirty="0" err="1">
                <a:latin typeface="NimbusRomNo9L-Regu"/>
              </a:rPr>
              <a:t>statastics</a:t>
            </a:r>
            <a:r>
              <a:rPr lang="en-US" altLang="zh-CN" sz="3200" dirty="0">
                <a:latin typeface="NimbusRomNo9L-Regu"/>
              </a:rPr>
              <a:t>-&gt; OC sample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5FB5CC-E619-B240-BEF5-AE98DA58C7E6}"/>
              </a:ext>
            </a:extLst>
          </p:cNvPr>
          <p:cNvSpPr/>
          <p:nvPr/>
        </p:nvSpPr>
        <p:spPr>
          <a:xfrm>
            <a:off x="6934200" y="2342632"/>
            <a:ext cx="5097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FF00"/>
                </a:solidFill>
                <a:latin typeface="NimbusRomNo9L-Regu"/>
              </a:rPr>
              <a:t> OC membership selection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1237B8-0464-7F46-9C09-7469B688B868}"/>
              </a:ext>
            </a:extLst>
          </p:cNvPr>
          <p:cNvSpPr/>
          <p:nvPr/>
        </p:nvSpPr>
        <p:spPr>
          <a:xfrm>
            <a:off x="267709" y="3607427"/>
            <a:ext cx="5828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NimbusRomNo9L-Regu"/>
              </a:rPr>
              <a:t>Sample </a:t>
            </a:r>
            <a:r>
              <a:rPr lang="en-US" altLang="zh-CN" sz="3200" dirty="0" err="1">
                <a:latin typeface="NimbusRomNo9L-Regu"/>
              </a:rPr>
              <a:t>Anaysis</a:t>
            </a:r>
            <a:r>
              <a:rPr lang="en-US" altLang="zh-CN" sz="3200" dirty="0">
                <a:latin typeface="NimbusRomNo9L-Regu"/>
              </a:rPr>
              <a:t>-&gt;parameters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5C0EE0-E923-3C4C-9A48-1A17564C5D2B}"/>
              </a:ext>
            </a:extLst>
          </p:cNvPr>
          <p:cNvSpPr/>
          <p:nvPr/>
        </p:nvSpPr>
        <p:spPr>
          <a:xfrm>
            <a:off x="6556675" y="3545871"/>
            <a:ext cx="5635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FF00"/>
                </a:solidFill>
                <a:latin typeface="NimbusRomNo9L-Regu"/>
              </a:rPr>
              <a:t> Mass and age determination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C896A9-8155-FD45-8DCB-3055C16FEB6A}"/>
              </a:ext>
            </a:extLst>
          </p:cNvPr>
          <p:cNvSpPr/>
          <p:nvPr/>
        </p:nvSpPr>
        <p:spPr>
          <a:xfrm>
            <a:off x="267709" y="4841443"/>
            <a:ext cx="4202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NimbusRomNo9L-Regu"/>
              </a:rPr>
              <a:t>Parameters 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D6C36EB-4CC6-8D41-A5C6-88840B1633CE}"/>
              </a:ext>
            </a:extLst>
          </p:cNvPr>
          <p:cNvCxnSpPr/>
          <p:nvPr/>
        </p:nvCxnSpPr>
        <p:spPr>
          <a:xfrm flipV="1">
            <a:off x="1473200" y="4192202"/>
            <a:ext cx="0" cy="786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C0536EF-8437-BF4F-9B21-D182F4280779}"/>
              </a:ext>
            </a:extLst>
          </p:cNvPr>
          <p:cNvCxnSpPr>
            <a:cxnSpLocks/>
          </p:cNvCxnSpPr>
          <p:nvPr/>
        </p:nvCxnSpPr>
        <p:spPr>
          <a:xfrm flipV="1">
            <a:off x="1828800" y="2958186"/>
            <a:ext cx="0" cy="2020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8EFC598-F52C-DC40-AE3C-E47CF62EB305}"/>
              </a:ext>
            </a:extLst>
          </p:cNvPr>
          <p:cNvSpPr/>
          <p:nvPr/>
        </p:nvSpPr>
        <p:spPr>
          <a:xfrm>
            <a:off x="8403911" y="4749110"/>
            <a:ext cx="19408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FF00"/>
                </a:solidFill>
                <a:latin typeface="NimbusRomNo9L-Regu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261052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AE95E-DABC-4514-95F4-C5043A6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1851026"/>
            <a:ext cx="11271250" cy="2852737"/>
          </a:xfrm>
        </p:spPr>
        <p:txBody>
          <a:bodyPr/>
          <a:lstStyle/>
          <a:p>
            <a:r>
              <a:rPr lang="en-US" altLang="zh-CN" dirty="0"/>
              <a:t>Open cluster membership selection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35637-72A2-4BBF-A7D8-2E2C9190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1DAFBC-7095-3E49-AFC5-570F9A009479}"/>
              </a:ext>
            </a:extLst>
          </p:cNvPr>
          <p:cNvSpPr txBox="1"/>
          <p:nvPr/>
        </p:nvSpPr>
        <p:spPr>
          <a:xfrm>
            <a:off x="7347914" y="5613400"/>
            <a:ext cx="252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Zhiwei</a:t>
            </a:r>
            <a:r>
              <a:rPr lang="en-US" altLang="zh-CN" sz="2400" dirty="0"/>
              <a:t> Pan</a:t>
            </a:r>
            <a:r>
              <a:rPr lang="zh-CN" altLang="en-US" sz="2400" dirty="0"/>
              <a:t> 潘志伟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20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9DD6F-F303-3142-B6BE-5F2BDF35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68590"/>
            <a:ext cx="10515600" cy="93503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study: a difficult problem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A179E1-FB45-7442-93EF-A0524B40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1C81E0-6FB4-0B4F-8085-5A644D3B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12005"/>
            <a:ext cx="5765800" cy="52770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427264-0079-1744-A613-3C6CE38D21B2}"/>
              </a:ext>
            </a:extLst>
          </p:cNvPr>
          <p:cNvSpPr/>
          <p:nvPr/>
        </p:nvSpPr>
        <p:spPr>
          <a:xfrm>
            <a:off x="1872285" y="6458178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latin typeface="Helvetica" pitchFamily="2" charset="0"/>
              </a:rPr>
              <a:t>Rangwal</a:t>
            </a:r>
            <a:r>
              <a:rPr lang="en" altLang="zh-CN" dirty="0">
                <a:latin typeface="Helvetica" pitchFamily="2" charset="0"/>
              </a:rPr>
              <a:t> et al. 2019</a:t>
            </a:r>
            <a:endParaRPr lang="en" altLang="zh-CN" dirty="0">
              <a:effectLst/>
              <a:latin typeface="Helvetica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3E6AC3-5388-B14F-99F6-C782AC18632B}"/>
              </a:ext>
            </a:extLst>
          </p:cNvPr>
          <p:cNvSpPr/>
          <p:nvPr/>
        </p:nvSpPr>
        <p:spPr>
          <a:xfrm>
            <a:off x="6303337" y="2034625"/>
            <a:ext cx="588866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Proper motion vector point diagram</a:t>
            </a:r>
          </a:p>
          <a:p>
            <a:pPr algn="ctr"/>
            <a:r>
              <a:rPr kumimoji="1" lang="en-US" altLang="zh-CN" sz="2800" dirty="0"/>
              <a:t>(</a:t>
            </a:r>
            <a:r>
              <a:rPr kumimoji="1" lang="en-US" altLang="zh-CN" sz="2800" dirty="0">
                <a:solidFill>
                  <a:srgbClr val="FFFF00"/>
                </a:solidFill>
              </a:rPr>
              <a:t>VPD</a:t>
            </a:r>
            <a:r>
              <a:rPr kumimoji="1"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Color magnitude diagram (CMD)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parallax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4DAB73-A97F-814D-9DC3-985B3B675F07}"/>
              </a:ext>
            </a:extLst>
          </p:cNvPr>
          <p:cNvSpPr/>
          <p:nvPr/>
        </p:nvSpPr>
        <p:spPr>
          <a:xfrm>
            <a:off x="6676772" y="5213890"/>
            <a:ext cx="4231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FFFF00"/>
                </a:solidFill>
              </a:rPr>
              <a:t>Arbitrary and uncommon !  </a:t>
            </a:r>
          </a:p>
        </p:txBody>
      </p:sp>
    </p:spTree>
    <p:extLst>
      <p:ext uri="{BB962C8B-B14F-4D97-AF65-F5344CB8AC3E}">
        <p14:creationId xmlns:p14="http://schemas.microsoft.com/office/powerpoint/2010/main" val="200810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DF2345-F1FD-7E43-9872-5E8EF17A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6A6D80-917A-4C41-A083-783688E3FD39}"/>
              </a:ext>
            </a:extLst>
          </p:cNvPr>
          <p:cNvSpPr/>
          <p:nvPr/>
        </p:nvSpPr>
        <p:spPr>
          <a:xfrm>
            <a:off x="3602883" y="285750"/>
            <a:ext cx="9131300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2800" dirty="0">
                <a:solidFill>
                  <a:srgbClr val="FFFF00"/>
                </a:solidFill>
              </a:rPr>
              <a:t>A general method</a:t>
            </a:r>
          </a:p>
          <a:p>
            <a:r>
              <a:rPr lang="en-US" altLang="zh-CN" sz="2800" dirty="0"/>
              <a:t>——</a:t>
            </a:r>
            <a:r>
              <a:rPr lang="en" altLang="zh-CN" sz="2800" dirty="0"/>
              <a:t>They who know nothing fear nothing</a:t>
            </a:r>
            <a:r>
              <a:rPr lang="zh-CN" altLang="en-US" sz="2800" dirty="0"/>
              <a:t>（</a:t>
            </a:r>
            <a:r>
              <a:rPr lang="zh-CN" altLang="en" sz="2800" dirty="0"/>
              <a:t>不知者</a:t>
            </a:r>
            <a:r>
              <a:rPr lang="zh-CN" altLang="en-US" sz="2800" dirty="0"/>
              <a:t>无畏）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E9C4A7-6156-054D-AE3A-CF9D93E3B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9944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D96C517-68EE-554E-9D12-CB65603B206B}"/>
              </a:ext>
            </a:extLst>
          </p:cNvPr>
          <p:cNvSpPr/>
          <p:nvPr/>
        </p:nvSpPr>
        <p:spPr>
          <a:xfrm>
            <a:off x="3299441" y="6457950"/>
            <a:ext cx="257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Cantat</a:t>
            </a:r>
            <a:r>
              <a:rPr lang="en" altLang="zh-CN" dirty="0"/>
              <a:t>-Gaudin et al. 2018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7DD07-5024-B14C-8395-B2212C736236}"/>
              </a:ext>
            </a:extLst>
          </p:cNvPr>
          <p:cNvSpPr/>
          <p:nvPr/>
        </p:nvSpPr>
        <p:spPr>
          <a:xfrm>
            <a:off x="3602883" y="2270810"/>
            <a:ext cx="8678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Code/pipeline</a:t>
            </a:r>
            <a:r>
              <a:rPr lang="zh-CN" altLang="en-US" sz="2400" dirty="0"/>
              <a:t>： </a:t>
            </a:r>
            <a:r>
              <a:rPr lang="en-US" altLang="zh-CN" sz="2400" dirty="0"/>
              <a:t>k-mean clustering , principle components analysis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DC228CC-70FE-7A4B-B744-419FAFBF2A37}"/>
              </a:ext>
            </a:extLst>
          </p:cNvPr>
          <p:cNvCxnSpPr>
            <a:cxnSpLocks/>
          </p:cNvCxnSpPr>
          <p:nvPr/>
        </p:nvCxnSpPr>
        <p:spPr>
          <a:xfrm flipH="1">
            <a:off x="6096000" y="2870200"/>
            <a:ext cx="1765300" cy="166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40FE1E2-B783-A64A-9BE5-D23DC9189D34}"/>
              </a:ext>
            </a:extLst>
          </p:cNvPr>
          <p:cNvCxnSpPr>
            <a:cxnSpLocks/>
          </p:cNvCxnSpPr>
          <p:nvPr/>
        </p:nvCxnSpPr>
        <p:spPr>
          <a:xfrm>
            <a:off x="7941891" y="2870200"/>
            <a:ext cx="2040309" cy="166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49C9C8A-3F67-E54D-852C-0ABBA4539B96}"/>
              </a:ext>
            </a:extLst>
          </p:cNvPr>
          <p:cNvSpPr/>
          <p:nvPr/>
        </p:nvSpPr>
        <p:spPr>
          <a:xfrm>
            <a:off x="5008192" y="4554925"/>
            <a:ext cx="8678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Limited time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9C9C8A-3F67-E54D-852C-0ABBA4539B96}"/>
              </a:ext>
            </a:extLst>
          </p:cNvPr>
          <p:cNvSpPr/>
          <p:nvPr/>
        </p:nvSpPr>
        <p:spPr>
          <a:xfrm>
            <a:off x="8892561" y="4601091"/>
            <a:ext cx="867801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FF00"/>
                </a:solidFill>
              </a:rPr>
              <a:t>Maybe incorrect </a:t>
            </a:r>
          </a:p>
          <a:p>
            <a:r>
              <a:rPr lang="en-US" altLang="zh-CN" sz="2400" dirty="0"/>
              <a:t>in some cases</a:t>
            </a:r>
          </a:p>
        </p:txBody>
      </p:sp>
    </p:spTree>
    <p:extLst>
      <p:ext uri="{BB962C8B-B14F-4D97-AF65-F5344CB8AC3E}">
        <p14:creationId xmlns:p14="http://schemas.microsoft.com/office/powerpoint/2010/main" val="341124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4616E8-BD65-1B45-AF51-334280F2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E36CC3-4664-C841-84F7-029C82D7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7129" cy="6356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D9C170-F7FC-0A4F-A21D-60E74E186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404" y="0"/>
            <a:ext cx="6208596" cy="63563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64A86D8-314E-444C-BEBB-71C16650C981}"/>
              </a:ext>
            </a:extLst>
          </p:cNvPr>
          <p:cNvSpPr/>
          <p:nvPr/>
        </p:nvSpPr>
        <p:spPr>
          <a:xfrm>
            <a:off x="5412960" y="6356350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ASCC 110</a:t>
            </a:r>
          </a:p>
        </p:txBody>
      </p:sp>
    </p:spTree>
    <p:extLst>
      <p:ext uri="{BB962C8B-B14F-4D97-AF65-F5344CB8AC3E}">
        <p14:creationId xmlns:p14="http://schemas.microsoft.com/office/powerpoint/2010/main" val="139939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92F57-1CD6-8647-89B9-7C354FDC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3D884-96D6-2C40-A506-91DA2958C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1580D5-5DDF-4546-9E25-F21A9AD8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E0A1-13B5-44A7-8D33-3FE64A6F335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0F89A4-8B13-4A4C-A55C-2AF70786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63"/>
            <a:ext cx="12192000" cy="3687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0F7349-D1E6-8843-A67B-2C109281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3683000"/>
            <a:ext cx="12192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425</Words>
  <Application>Microsoft Macintosh PowerPoint</Application>
  <PresentationFormat>宽屏</PresentationFormat>
  <Paragraphs>134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NimbusRomNo9L-Regu</vt:lpstr>
      <vt:lpstr>Arial</vt:lpstr>
      <vt:lpstr>Calibri</vt:lpstr>
      <vt:lpstr>Calibri Light</vt:lpstr>
      <vt:lpstr>Helvetica</vt:lpstr>
      <vt:lpstr>Wingdings</vt:lpstr>
      <vt:lpstr>Office Theme</vt:lpstr>
      <vt:lpstr>Learn something about  Open cluster </vt:lpstr>
      <vt:lpstr>PowerPoint 演示文稿</vt:lpstr>
      <vt:lpstr>PowerPoint 演示文稿</vt:lpstr>
      <vt:lpstr>PowerPoint 演示文稿</vt:lpstr>
      <vt:lpstr>Open cluster membership selection</vt:lpstr>
      <vt:lpstr>Previous study: a difficult problem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Brief Summary</vt:lpstr>
      <vt:lpstr>Mass and Age Determination</vt:lpstr>
      <vt:lpstr>PowerPoint 演示文稿</vt:lpstr>
      <vt:lpstr>The limitation of CMD fitting</vt:lpstr>
      <vt:lpstr>Linear redden model</vt:lpstr>
      <vt:lpstr>Data Lists</vt:lpstr>
      <vt:lpstr>Final Fitting Result</vt:lpstr>
      <vt:lpstr>Age Distribution of 200+ OCs </vt:lpstr>
      <vt:lpstr>Final Age and Mass Distribution</vt:lpstr>
      <vt:lpstr>Discussion-Strange OCs</vt:lpstr>
      <vt:lpstr>Further work</vt:lpstr>
      <vt:lpstr>PowerPoint 演示文稿</vt:lpstr>
      <vt:lpstr>Discussion-Key Data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psychopomp</dc:creator>
  <cp:lastModifiedBy>潘 志伟</cp:lastModifiedBy>
  <cp:revision>49</cp:revision>
  <dcterms:created xsi:type="dcterms:W3CDTF">2019-12-19T10:23:27Z</dcterms:created>
  <dcterms:modified xsi:type="dcterms:W3CDTF">2019-12-19T16:34:14Z</dcterms:modified>
</cp:coreProperties>
</file>